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92" r:id="rId3"/>
    <p:sldId id="287" r:id="rId4"/>
    <p:sldId id="262" r:id="rId5"/>
    <p:sldId id="288" r:id="rId6"/>
    <p:sldId id="264" r:id="rId7"/>
    <p:sldId id="263" r:id="rId8"/>
    <p:sldId id="284" r:id="rId9"/>
    <p:sldId id="283" r:id="rId10"/>
    <p:sldId id="282" r:id="rId11"/>
    <p:sldId id="270" r:id="rId12"/>
    <p:sldId id="269" r:id="rId13"/>
    <p:sldId id="281" r:id="rId14"/>
    <p:sldId id="265" r:id="rId15"/>
    <p:sldId id="267" r:id="rId16"/>
    <p:sldId id="266" r:id="rId17"/>
    <p:sldId id="294" r:id="rId18"/>
    <p:sldId id="289" r:id="rId19"/>
    <p:sldId id="290" r:id="rId20"/>
    <p:sldId id="279" r:id="rId21"/>
    <p:sldId id="280" r:id="rId22"/>
    <p:sldId id="277" r:id="rId23"/>
    <p:sldId id="276" r:id="rId24"/>
    <p:sldId id="273" r:id="rId25"/>
    <p:sldId id="285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45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10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0EC74-83B2-4B05-8972-5D1F7CFCB4D6}" type="datetimeFigureOut">
              <a:rPr lang="en-US" smtClean="0"/>
              <a:t>11-May-17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02F9-42A5-423F-9835-BA66B61C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02F9-42A5-423F-9835-BA66B61CAB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8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4EF2-4B11-4E81-AF86-4F56CB0DECDA}" type="datetimeFigureOut">
              <a:rPr lang="en-US" smtClean="0"/>
              <a:pPr/>
              <a:t>11-May-17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1654-9458-48F5-B4ED-99107599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 smtClean="0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00" y="2204864"/>
            <a:ext cx="90011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mtClean="0"/>
              <a:t>25% of the population need sometimes therapy for chronic pain in their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Musculosceletal and neuropathic pain represent 80% of all chronic pain syndromes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Cancerous </a:t>
            </a:r>
            <a:r>
              <a:rPr lang="en-US" smtClean="0"/>
              <a:t>pain…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398608" cy="230425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2" y="1484784"/>
            <a:ext cx="3933477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06" y="3861048"/>
            <a:ext cx="6159500" cy="288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6618" y="1916832"/>
            <a:ext cx="3797382" cy="526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Example: sciatica can be caused by discus hernia, but also by numerous other reasons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4" y="1916832"/>
            <a:ext cx="4915586" cy="3277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7824" y="1583909"/>
            <a:ext cx="5698976" cy="526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The same sciatica can be caused by inflammation and </a:t>
            </a:r>
            <a:r>
              <a:rPr lang="en-US" smtClean="0"/>
              <a:t>spasm </a:t>
            </a:r>
            <a:r>
              <a:rPr lang="en-US" smtClean="0"/>
              <a:t>of some muscles causing irritation of sciatic </a:t>
            </a:r>
            <a:r>
              <a:rPr lang="en-US" smtClean="0"/>
              <a:t>nerve</a:t>
            </a:r>
            <a:r>
              <a:rPr lang="en-US" smtClean="0"/>
              <a:t>.</a:t>
            </a:r>
            <a:r>
              <a:rPr lang="sr-Latn-RS" smtClean="0"/>
              <a:t> </a:t>
            </a:r>
            <a:endParaRPr lang="sr-Latn-RS" dirty="0" smtClean="0"/>
          </a:p>
          <a:p>
            <a:pPr marL="0" indent="0">
              <a:buNone/>
            </a:pPr>
            <a:r>
              <a:rPr lang="en-US" smtClean="0"/>
              <a:t>The problem is </a:t>
            </a:r>
            <a:r>
              <a:rPr lang="en-US" smtClean="0"/>
              <a:t>when </a:t>
            </a:r>
            <a:r>
              <a:rPr lang="en-US" smtClean="0"/>
              <a:t>nothing is evident on spine CT or MRI. </a:t>
            </a:r>
          </a:p>
          <a:p>
            <a:pPr marL="0" indent="0">
              <a:buNone/>
            </a:pPr>
            <a:r>
              <a:rPr lang="en-US" smtClean="0"/>
              <a:t>Even bigger problem could be if asimptomatic discus hernia is visible on images.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8032"/>
            <a:ext cx="2696203" cy="5269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smtClean="0"/>
              <a:t>Diagnoses which are not accurate enough</a:t>
            </a:r>
            <a:r>
              <a:rPr lang="sr-Latn-RS" sz="3900" smtClean="0"/>
              <a:t>:</a:t>
            </a:r>
            <a:endParaRPr lang="sr-Latn-RS" sz="3900" dirty="0" smtClean="0"/>
          </a:p>
          <a:p>
            <a:r>
              <a:rPr lang="en-US" sz="3900" smtClean="0"/>
              <a:t>Sciatica</a:t>
            </a:r>
            <a:endParaRPr lang="sr-Latn-RS" sz="3900" dirty="0"/>
          </a:p>
          <a:p>
            <a:r>
              <a:rPr lang="en-US" sz="3900" smtClean="0"/>
              <a:t>Cervical syndrome</a:t>
            </a:r>
            <a:endParaRPr lang="sr-Latn-RS" sz="3900" dirty="0" smtClean="0"/>
          </a:p>
          <a:p>
            <a:r>
              <a:rPr lang="en-US" sz="3900" smtClean="0"/>
              <a:t>Lumbar degenerative pain</a:t>
            </a:r>
            <a:endParaRPr lang="sr-Latn-RS" sz="3900" dirty="0" smtClean="0"/>
          </a:p>
          <a:p>
            <a:r>
              <a:rPr lang="en-US" sz="3900" smtClean="0"/>
              <a:t>Spondilopathy</a:t>
            </a:r>
            <a:endParaRPr lang="sr-Latn-RS" sz="3900" dirty="0" smtClean="0"/>
          </a:p>
          <a:p>
            <a:r>
              <a:rPr lang="en-US" sz="3900" smtClean="0"/>
              <a:t>Gonarthrosis</a:t>
            </a:r>
            <a:endParaRPr lang="sr-Latn-RS" sz="3900" dirty="0" smtClean="0"/>
          </a:p>
          <a:p>
            <a:r>
              <a:rPr lang="en-US" sz="3900" smtClean="0"/>
              <a:t>Rheumatic disease</a:t>
            </a:r>
            <a:endParaRPr lang="sr-Latn-RS" sz="3900" dirty="0" smtClean="0"/>
          </a:p>
          <a:p>
            <a:r>
              <a:rPr lang="en-US" sz="3900" smtClean="0"/>
              <a:t>Headache</a:t>
            </a:r>
            <a:endParaRPr lang="sr-Latn-RS" sz="3900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99648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OFTEN NOT DIRECT CAUSES OF PAIN</a:t>
            </a:r>
            <a:r>
              <a:rPr lang="sr-Latn-RS" sz="2400" b="1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OLD AGE</a:t>
            </a:r>
            <a:endParaRPr lang="sr-Latn-RS" sz="2400" b="1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OBESITY</a:t>
            </a:r>
            <a:endParaRPr lang="sr-Latn-RS" sz="2400" b="1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BAD POSTURE</a:t>
            </a:r>
            <a:endParaRPr lang="sr-Latn-RS" sz="2400" b="1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DEGENERATIVE CHANGES</a:t>
            </a:r>
            <a:endParaRPr lang="sr-Latn-RS" sz="2400" b="1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PSICHOLOGICAL OVERREACTION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CIRCLE CELL ANEMIA,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smtClean="0"/>
              <a:t>…</a:t>
            </a:r>
          </a:p>
          <a:p>
            <a:pPr marL="342900" indent="-342900">
              <a:buFont typeface="+mj-lt"/>
              <a:buAutoNum type="arabicPeriod"/>
            </a:pPr>
            <a:endParaRPr lang="en-US" sz="24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41658"/>
            <a:ext cx="3007250" cy="4525963"/>
          </a:xfrm>
        </p:spPr>
      </p:pic>
    </p:spTree>
    <p:extLst>
      <p:ext uri="{BB962C8B-B14F-4D97-AF65-F5344CB8AC3E}">
        <p14:creationId xmlns:p14="http://schemas.microsoft.com/office/powerpoint/2010/main" val="405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0727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TO DETERMINE WHICH ANATOMICAL STRUCTURE IS  THE CAUSE OF PAIN ESSENTIAL IS </a:t>
            </a:r>
            <a:r>
              <a:rPr lang="en-US" sz="2800" b="1" smtClean="0">
                <a:solidFill>
                  <a:srgbClr val="FF0000"/>
                </a:solidFill>
              </a:rPr>
              <a:t>LONG CONVERSATION WITH PATIENT</a:t>
            </a:r>
            <a:r>
              <a:rPr lang="en-US" sz="2800" smtClean="0"/>
              <a:t> COVERING ALL IMPORTANT DETAILS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552744" cy="3029644"/>
          </a:xfrm>
        </p:spPr>
      </p:pic>
    </p:spTree>
    <p:extLst>
      <p:ext uri="{BB962C8B-B14F-4D97-AF65-F5344CB8AC3E}">
        <p14:creationId xmlns:p14="http://schemas.microsoft.com/office/powerpoint/2010/main" val="405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771650" cy="3810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924944"/>
            <a:ext cx="6315075" cy="3457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3" y="1268760"/>
            <a:ext cx="6552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SPECIFIC EXAMS</a:t>
            </a:r>
            <a:r>
              <a:rPr lang="sr-Latn-RS" sz="2800" smtClean="0"/>
              <a:t>– </a:t>
            </a:r>
          </a:p>
          <a:p>
            <a:r>
              <a:rPr lang="en-US" sz="2800" smtClean="0"/>
              <a:t>THERE ARE GREAT NUMBER OF SPECIFIC TESTS FOR DIFFERENT ANATOMICAL STRUCTURES</a:t>
            </a:r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 OF CHRONIC </a:t>
            </a:r>
            <a:r>
              <a:rPr lang="en-US" smtClean="0"/>
              <a:t>PAIN</a:t>
            </a:r>
            <a:br>
              <a:rPr lang="en-US" smtClean="0"/>
            </a:br>
            <a:r>
              <a:rPr lang="en-US" smtClean="0"/>
              <a:t>EXPERT (ambulance……….clinic)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1556792"/>
            <a:ext cx="4040188" cy="639762"/>
          </a:xfrm>
        </p:spPr>
        <p:txBody>
          <a:bodyPr/>
          <a:lstStyle/>
          <a:p>
            <a:r>
              <a:rPr lang="en-US" smtClean="0"/>
              <a:t>Treatment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40188" cy="3951288"/>
          </a:xfrm>
        </p:spPr>
        <p:txBody>
          <a:bodyPr/>
          <a:lstStyle/>
          <a:p>
            <a:r>
              <a:rPr lang="en-US" smtClean="0"/>
              <a:t>Contemporary medications</a:t>
            </a:r>
            <a:endParaRPr lang="sr-Latn-RS" dirty="0" smtClean="0"/>
          </a:p>
          <a:p>
            <a:r>
              <a:rPr lang="en-US" smtClean="0"/>
              <a:t>Physiotherapy</a:t>
            </a:r>
            <a:endParaRPr lang="sr-Latn-RS" dirty="0" smtClean="0"/>
          </a:p>
          <a:p>
            <a:r>
              <a:rPr lang="en-US" smtClean="0"/>
              <a:t>Acupuncture</a:t>
            </a:r>
            <a:endParaRPr lang="sr-Latn-RS" dirty="0" smtClean="0"/>
          </a:p>
          <a:p>
            <a:r>
              <a:rPr lang="en-US" smtClean="0"/>
              <a:t>Chiropraxis</a:t>
            </a:r>
            <a:endParaRPr lang="sr-Latn-RS" dirty="0" smtClean="0"/>
          </a:p>
          <a:p>
            <a:r>
              <a:rPr lang="en-US" smtClean="0"/>
              <a:t>Alternative therapy</a:t>
            </a:r>
            <a:endParaRPr lang="sr-Latn-RS" dirty="0" smtClean="0"/>
          </a:p>
          <a:p>
            <a:r>
              <a:rPr lang="en-US" smtClean="0"/>
              <a:t>Surgery</a:t>
            </a:r>
          </a:p>
          <a:p>
            <a:r>
              <a:rPr lang="en-US" smtClean="0"/>
              <a:t>Neuromodulation</a:t>
            </a:r>
            <a:endParaRPr lang="sr-Latn-RS" dirty="0" smtClean="0"/>
          </a:p>
          <a:p>
            <a:r>
              <a:rPr lang="en-US" b="1">
                <a:solidFill>
                  <a:srgbClr val="FF0000"/>
                </a:solidFill>
              </a:rPr>
              <a:t>Minimally invasive </a:t>
            </a:r>
            <a:r>
              <a:rPr lang="sr-Latn-RS" b="1">
                <a:solidFill>
                  <a:srgbClr val="FF0000"/>
                </a:solidFill>
              </a:rPr>
              <a:t>pain </a:t>
            </a: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Latn-RS" b="1">
                <a:solidFill>
                  <a:srgbClr val="FF0000"/>
                </a:solidFill>
              </a:rPr>
              <a:t>interventions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6169" y="1628800"/>
            <a:ext cx="4041775" cy="639762"/>
          </a:xfrm>
        </p:spPr>
        <p:txBody>
          <a:bodyPr/>
          <a:lstStyle/>
          <a:p>
            <a:r>
              <a:rPr lang="en-US" smtClean="0"/>
              <a:t>Diagnostic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502" y="2276872"/>
            <a:ext cx="4041775" cy="3951288"/>
          </a:xfrm>
        </p:spPr>
        <p:txBody>
          <a:bodyPr/>
          <a:lstStyle/>
          <a:p>
            <a:r>
              <a:rPr lang="en-US" smtClean="0"/>
              <a:t>X-ray</a:t>
            </a:r>
            <a:endParaRPr lang="sr-Latn-RS" dirty="0" smtClean="0"/>
          </a:p>
          <a:p>
            <a:r>
              <a:rPr lang="sr-Latn-RS" smtClean="0"/>
              <a:t>CT </a:t>
            </a:r>
            <a:endParaRPr lang="en-US" smtClean="0"/>
          </a:p>
          <a:p>
            <a:r>
              <a:rPr lang="sr-Latn-RS" smtClean="0"/>
              <a:t>EMG</a:t>
            </a:r>
            <a:endParaRPr lang="sr-Latn-RS" dirty="0" smtClean="0"/>
          </a:p>
          <a:p>
            <a:r>
              <a:rPr lang="en-US" smtClean="0"/>
              <a:t>MRI,…</a:t>
            </a: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Minimally invasive </a:t>
            </a:r>
            <a:r>
              <a:rPr lang="sr-Latn-RS" b="1" smtClean="0">
                <a:solidFill>
                  <a:srgbClr val="FF0000"/>
                </a:solidFill>
              </a:rPr>
              <a:t>pain </a:t>
            </a:r>
            <a:r>
              <a:rPr lang="en-US" b="1" smtClean="0">
                <a:solidFill>
                  <a:srgbClr val="FF0000"/>
                </a:solidFill>
              </a:rPr>
              <a:t>diagnostic</a:t>
            </a:r>
            <a:r>
              <a:rPr lang="sr-Latn-RS" b="1" smtClean="0">
                <a:solidFill>
                  <a:srgbClr val="FF0000"/>
                </a:solidFill>
              </a:rPr>
              <a:t> interventions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56612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920" y="594928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508104" y="1124744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</a:rPr>
              <a:t>MIN. </a:t>
            </a:r>
            <a:r>
              <a:rPr lang="sr-Latn-RS" b="1" smtClean="0">
                <a:solidFill>
                  <a:srgbClr val="FF0000"/>
                </a:solidFill>
              </a:rPr>
              <a:t>INVASIVE </a:t>
            </a:r>
            <a:r>
              <a:rPr lang="en-US" b="1" smtClean="0">
                <a:solidFill>
                  <a:srgbClr val="FF0000"/>
                </a:solidFill>
              </a:rPr>
              <a:t>PAIN </a:t>
            </a:r>
            <a:r>
              <a:rPr lang="sr-Latn-RS" b="1" smtClean="0">
                <a:solidFill>
                  <a:srgbClr val="FF0000"/>
                </a:solidFill>
              </a:rPr>
              <a:t>INTERVENTIONS</a:t>
            </a:r>
            <a:r>
              <a:rPr lang="en-US" b="1" smtClean="0">
                <a:solidFill>
                  <a:srgbClr val="FF0000"/>
                </a:solidFill>
              </a:rPr>
              <a:t> CAN PROVIDE</a:t>
            </a:r>
            <a:r>
              <a:rPr lang="sr-Latn-RS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r>
              <a:rPr lang="en-US" smtClean="0"/>
              <a:t>MORE PRECISE DIAGNOSIS (ELIMINATING OR PROVOKING SUSPICIOUS SOURCES OF THE PAIN)</a:t>
            </a:r>
            <a:endParaRPr lang="sr-Latn-RS" dirty="0" smtClean="0"/>
          </a:p>
          <a:p>
            <a:r>
              <a:rPr lang="en-US" smtClean="0"/>
              <a:t>MORE PRECISE TREATMENT OF PAIN</a:t>
            </a:r>
            <a:r>
              <a:rPr lang="sr-Latn-RS" smtClean="0"/>
              <a:t> (</a:t>
            </a:r>
            <a:r>
              <a:rPr lang="en-US" smtClean="0"/>
              <a:t>INFILTRATION WITH POWERFUL MEDICATION, STIMULATION, DECOMPRESSION, DENERVATION,</a:t>
            </a:r>
            <a:r>
              <a:rPr lang="sr-Latn-RS" smtClean="0"/>
              <a:t>...)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69467"/>
            <a:ext cx="7236296" cy="57110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MIN. </a:t>
            </a:r>
            <a:r>
              <a:rPr lang="sr-Latn-RS" b="1">
                <a:solidFill>
                  <a:srgbClr val="FF0000"/>
                </a:solidFill>
              </a:rPr>
              <a:t>INVASIVE </a:t>
            </a:r>
            <a:r>
              <a:rPr lang="en-US" b="1">
                <a:solidFill>
                  <a:srgbClr val="FF0000"/>
                </a:solidFill>
              </a:rPr>
              <a:t>PAIN </a:t>
            </a:r>
            <a:r>
              <a:rPr lang="sr-Latn-RS" b="1" smtClean="0">
                <a:solidFill>
                  <a:srgbClr val="FF0000"/>
                </a:solidFill>
              </a:rPr>
              <a:t>INTERVENTIONS</a:t>
            </a:r>
            <a:r>
              <a:rPr lang="en-US" b="1">
                <a:solidFill>
                  <a:srgbClr val="FF0000"/>
                </a:solidFill>
              </a:rPr>
              <a:t>: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endParaRPr lang="en-US" b="1" smtClean="0">
              <a:solidFill>
                <a:srgbClr val="FF0000"/>
              </a:solidFill>
            </a:endParaRPr>
          </a:p>
          <a:p>
            <a:r>
              <a:rPr lang="en-US" smtClean="0"/>
              <a:t>Are not classical  blockades</a:t>
            </a:r>
            <a:endParaRPr lang="sr-Latn-RS" dirty="0" smtClean="0"/>
          </a:p>
          <a:p>
            <a:r>
              <a:rPr lang="en-US" smtClean="0"/>
              <a:t>They are performed with navigation of</a:t>
            </a:r>
          </a:p>
          <a:p>
            <a:pPr marL="0" indent="0">
              <a:buNone/>
            </a:pPr>
            <a:r>
              <a:rPr lang="en-US" smtClean="0"/>
              <a:t>ultrasound or X-ray fluorography</a:t>
            </a:r>
          </a:p>
          <a:p>
            <a:r>
              <a:rPr lang="en-US" smtClean="0"/>
              <a:t>Navigation </a:t>
            </a:r>
            <a:r>
              <a:rPr lang="en-US" smtClean="0"/>
              <a:t>provides </a:t>
            </a:r>
            <a:r>
              <a:rPr lang="en-US" smtClean="0"/>
              <a:t>accurate </a:t>
            </a:r>
            <a:r>
              <a:rPr lang="en-US" smtClean="0"/>
              <a:t>application </a:t>
            </a:r>
            <a:r>
              <a:rPr lang="en-US" smtClean="0"/>
              <a:t>of medications</a:t>
            </a:r>
            <a:endParaRPr lang="sr-Latn-RS" dirty="0" smtClean="0"/>
          </a:p>
          <a:p>
            <a:r>
              <a:rPr lang="en-US" smtClean="0"/>
              <a:t>Most of them could be done ambulatory in local anesthesia</a:t>
            </a:r>
            <a:endParaRPr lang="sr-Latn-RS" dirty="0" smtClean="0"/>
          </a:p>
          <a:p>
            <a:r>
              <a:rPr lang="en-US" smtClean="0"/>
              <a:t>Resuts are evident immediately </a:t>
            </a:r>
            <a:endParaRPr lang="sr-Latn-RS" dirty="0" smtClean="0"/>
          </a:p>
          <a:p>
            <a:r>
              <a:rPr lang="en-US" smtClean="0"/>
              <a:t>Mostly </a:t>
            </a:r>
            <a:r>
              <a:rPr lang="sr-Latn-RS" smtClean="0"/>
              <a:t>1 </a:t>
            </a:r>
            <a:r>
              <a:rPr lang="en-US" smtClean="0"/>
              <a:t>to</a:t>
            </a:r>
            <a:r>
              <a:rPr lang="sr-Latn-RS" smtClean="0"/>
              <a:t> 3 </a:t>
            </a:r>
            <a:r>
              <a:rPr lang="en-US" smtClean="0"/>
              <a:t>interventions are sufficiant</a:t>
            </a:r>
            <a:endParaRPr lang="sr-Latn-RS" dirty="0" smtClean="0"/>
          </a:p>
          <a:p>
            <a:r>
              <a:rPr lang="en-US" smtClean="0"/>
              <a:t>Good result can be achieved in </a:t>
            </a:r>
            <a:r>
              <a:rPr lang="sr-Latn-RS" smtClean="0"/>
              <a:t> </a:t>
            </a:r>
            <a:r>
              <a:rPr lang="sr-Latn-RS" dirty="0" smtClean="0"/>
              <a:t>70-90</a:t>
            </a:r>
            <a:r>
              <a:rPr lang="sr-Latn-RS" smtClean="0"/>
              <a:t>% </a:t>
            </a:r>
            <a:r>
              <a:rPr lang="en-US" smtClean="0"/>
              <a:t> of all patients</a:t>
            </a:r>
            <a:endParaRPr lang="sr-Latn-RS" dirty="0" smtClean="0"/>
          </a:p>
          <a:p>
            <a:r>
              <a:rPr lang="en-US" smtClean="0"/>
              <a:t>They should be performed before most pain surgery procedures  to avoid them if possible (e.g. spine disc surgery)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556792"/>
            <a:ext cx="2083670" cy="3894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666269" cy="5678889"/>
          </a:xfrm>
        </p:spPr>
      </p:pic>
      <p:sp>
        <p:nvSpPr>
          <p:cNvPr id="8" name="TextBox 7"/>
          <p:cNvSpPr txBox="1"/>
          <p:nvPr/>
        </p:nvSpPr>
        <p:spPr>
          <a:xfrm>
            <a:off x="6108145" y="1772816"/>
            <a:ext cx="3260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smtClean="0"/>
              <a:t>Headache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Facial 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Nack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Shoulder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Arm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Back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Leg 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smtClean="0"/>
              <a:t>Knee pain…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smtClean="0"/>
              <a:t>Heel pain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4" y="33184"/>
            <a:ext cx="1531565" cy="153156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748464" y="2060848"/>
            <a:ext cx="288032" cy="4608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9467"/>
            <a:ext cx="3672408" cy="48965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5041270" cy="3593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9" y="95442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>
                <a:solidFill>
                  <a:srgbClr val="FF0000"/>
                </a:solidFill>
              </a:rPr>
              <a:t>PAIN INVASIVE </a:t>
            </a:r>
            <a:r>
              <a:rPr lang="sr-Latn-RS" sz="2800" b="1" smtClean="0">
                <a:solidFill>
                  <a:srgbClr val="FF0000"/>
                </a:solidFill>
              </a:rPr>
              <a:t>INTERVENTION</a:t>
            </a:r>
            <a:r>
              <a:rPr lang="en-US" sz="2800" b="1" smtClean="0">
                <a:solidFill>
                  <a:srgbClr val="FF0000"/>
                </a:solidFill>
              </a:rPr>
              <a:t> navigated by x-ray</a:t>
            </a:r>
            <a:endParaRPr lang="sr-Latn-R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46156" cy="4525963"/>
          </a:xfrm>
        </p:spPr>
      </p:pic>
      <p:sp>
        <p:nvSpPr>
          <p:cNvPr id="4" name="Rectangle 3"/>
          <p:cNvSpPr/>
          <p:nvPr/>
        </p:nvSpPr>
        <p:spPr>
          <a:xfrm>
            <a:off x="395536" y="1052736"/>
            <a:ext cx="696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Spine </a:t>
            </a:r>
            <a:r>
              <a:rPr lang="sr-Latn-RS" sz="3200" b="1" smtClean="0">
                <a:solidFill>
                  <a:srgbClr val="FF0000"/>
                </a:solidFill>
              </a:rPr>
              <a:t>PAIN </a:t>
            </a:r>
            <a:r>
              <a:rPr lang="sr-Latn-RS" sz="3200" b="1">
                <a:solidFill>
                  <a:srgbClr val="FF0000"/>
                </a:solidFill>
              </a:rPr>
              <a:t>INVASIVE INTERVENTION</a:t>
            </a:r>
            <a:r>
              <a:rPr lang="en-US" sz="3200" b="1">
                <a:solidFill>
                  <a:srgbClr val="FF0000"/>
                </a:solidFill>
              </a:rPr>
              <a:t> navigated by x-ray</a:t>
            </a:r>
            <a:endParaRPr lang="sr-Latn-R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0492"/>
            <a:ext cx="6793190" cy="4525963"/>
          </a:xfrm>
        </p:spPr>
      </p:pic>
      <p:sp>
        <p:nvSpPr>
          <p:cNvPr id="7" name="Rectangle 6"/>
          <p:cNvSpPr/>
          <p:nvPr/>
        </p:nvSpPr>
        <p:spPr>
          <a:xfrm>
            <a:off x="395536" y="1052736"/>
            <a:ext cx="696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>
                <a:solidFill>
                  <a:srgbClr val="FF0000"/>
                </a:solidFill>
              </a:rPr>
              <a:t>PAIN INVASIVE INTERVENTION</a:t>
            </a:r>
            <a:r>
              <a:rPr lang="en-US" sz="3200" b="1">
                <a:solidFill>
                  <a:srgbClr val="FF0000"/>
                </a:solidFill>
              </a:rPr>
              <a:t> navigated by </a:t>
            </a:r>
            <a:r>
              <a:rPr lang="en-US" sz="3200" b="1" smtClean="0">
                <a:solidFill>
                  <a:srgbClr val="FF0000"/>
                </a:solidFill>
              </a:rPr>
              <a:t>ultrasound</a:t>
            </a:r>
            <a:endParaRPr lang="sr-Latn-R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456384" cy="330531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43" y="2636912"/>
            <a:ext cx="3901440" cy="2493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052736"/>
            <a:ext cx="696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>
                <a:solidFill>
                  <a:srgbClr val="FF0000"/>
                </a:solidFill>
              </a:rPr>
              <a:t>PAIN INVASIVE INTERVENTION</a:t>
            </a:r>
            <a:r>
              <a:rPr lang="en-US" sz="3200" b="1">
                <a:solidFill>
                  <a:srgbClr val="FF0000"/>
                </a:solidFill>
              </a:rPr>
              <a:t> navigated by ultrasound</a:t>
            </a:r>
            <a:endParaRPr lang="sr-Latn-R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6" y="2276872"/>
            <a:ext cx="2800549" cy="20051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200951"/>
            <a:ext cx="2016224" cy="2200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49" y="2240040"/>
            <a:ext cx="3196528" cy="2122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3347864" cy="2222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22" y="4401625"/>
            <a:ext cx="3203848" cy="2293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1052736"/>
            <a:ext cx="696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>
                <a:solidFill>
                  <a:srgbClr val="FF0000"/>
                </a:solidFill>
              </a:rPr>
              <a:t>PAIN INVASIVE </a:t>
            </a:r>
            <a:r>
              <a:rPr lang="sr-Latn-RS" sz="3200" b="1" smtClean="0">
                <a:solidFill>
                  <a:srgbClr val="FF0000"/>
                </a:solidFill>
              </a:rPr>
              <a:t>INTERVENTION</a:t>
            </a:r>
            <a:r>
              <a:rPr lang="en-US" sz="3200" b="1" smtClean="0">
                <a:solidFill>
                  <a:srgbClr val="FF0000"/>
                </a:solidFill>
              </a:rPr>
              <a:t>S </a:t>
            </a:r>
            <a:r>
              <a:rPr lang="en-US" sz="3200" b="1">
                <a:solidFill>
                  <a:srgbClr val="FF0000"/>
                </a:solidFill>
              </a:rPr>
              <a:t>navigated by ultrasound</a:t>
            </a:r>
            <a:endParaRPr lang="sr-Latn-R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69468"/>
            <a:ext cx="9144000" cy="4956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mtClean="0"/>
              <a:t>CONCLUSION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r>
              <a:rPr lang="en-US"/>
              <a:t>Essential for successful treatment of persistent pain is to identify it’s real source </a:t>
            </a:r>
            <a:r>
              <a:rPr lang="en-US" b="1" smtClean="0">
                <a:solidFill>
                  <a:srgbClr val="FF0000"/>
                </a:solidFill>
              </a:rPr>
              <a:t>(PAIN ANATOMY KNOWLEDGE)</a:t>
            </a:r>
            <a:endParaRPr lang="en-US" b="1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This can be done after detailed conversation with the patients, specific examinations and invasive diagnostic </a:t>
            </a:r>
            <a:r>
              <a:rPr lang="en-US" smtClean="0"/>
              <a:t>pain procedures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When classical pain therapy doesn’t help invasive therapeutic </a:t>
            </a:r>
            <a:r>
              <a:rPr lang="en-US" smtClean="0"/>
              <a:t>pain </a:t>
            </a:r>
            <a:r>
              <a:rPr lang="en-US"/>
              <a:t>procedures should be applied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For the success </a:t>
            </a:r>
            <a:r>
              <a:rPr lang="en-US" smtClean="0"/>
              <a:t>1-3(-5,…)  </a:t>
            </a:r>
            <a:r>
              <a:rPr lang="en-US"/>
              <a:t>procedures are usually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Success rate is in 70-90% </a:t>
            </a:r>
            <a:r>
              <a:rPr lang="en-US" smtClean="0"/>
              <a:t>of patients </a:t>
            </a:r>
            <a:r>
              <a:rPr lang="en-US"/>
              <a:t>suffering from chronic pain resistent to other therapies</a:t>
            </a:r>
            <a:endParaRPr lang="sr-Latn-R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97235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smtClean="0"/>
              <a:t>In Hospital La Paz Malabo there are</a:t>
            </a:r>
            <a:endParaRPr lang="sr-Latn-RS" b="1" dirty="0" smtClean="0"/>
          </a:p>
          <a:p>
            <a:r>
              <a:rPr lang="en-US" smtClean="0"/>
              <a:t>Medications allready provided or </a:t>
            </a:r>
            <a:r>
              <a:rPr lang="en-US" smtClean="0"/>
              <a:t>can </a:t>
            </a:r>
            <a:r>
              <a:rPr lang="en-US" smtClean="0"/>
              <a:t>be provided </a:t>
            </a:r>
            <a:endParaRPr lang="en-US" dirty="0" smtClean="0"/>
          </a:p>
          <a:p>
            <a:r>
              <a:rPr lang="en-US" smtClean="0"/>
              <a:t>Experts with knowledge of PAIN  ANATOMY and contemporary medication treatment, physiotherapy, acupuncture, invasive procedures and surgeries for pain treatment</a:t>
            </a:r>
            <a:endParaRPr lang="sr-Latn-RS" dirty="0" smtClean="0"/>
          </a:p>
          <a:p>
            <a:r>
              <a:rPr lang="en-US" smtClean="0"/>
              <a:t>Essential equipement</a:t>
            </a:r>
          </a:p>
          <a:p>
            <a:r>
              <a:rPr lang="en-US" smtClean="0"/>
              <a:t>Rooms, offices and ambulances can be organised for this purpose</a:t>
            </a:r>
          </a:p>
          <a:p>
            <a:r>
              <a:rPr lang="en-US" smtClean="0"/>
              <a:t>Hotel capasities for foreign ambulatory </a:t>
            </a:r>
            <a:r>
              <a:rPr lang="en-US" smtClean="0"/>
              <a:t>patients in the form of health tourism</a:t>
            </a:r>
            <a:endParaRPr lang="en-US" smtClean="0"/>
          </a:p>
          <a:p>
            <a:r>
              <a:rPr lang="en-US" smtClean="0"/>
              <a:t>When necessary patinets’ beds and surgical equipment for minimally invasive surgeries can be </a:t>
            </a:r>
            <a:r>
              <a:rPr lang="en-US" smtClean="0"/>
              <a:t>obtained</a:t>
            </a:r>
          </a:p>
          <a:p>
            <a:r>
              <a:rPr lang="en-US" smtClean="0"/>
              <a:t>Academic requirements for starting education for medical students, doctors and nurses</a:t>
            </a:r>
          </a:p>
          <a:p>
            <a:r>
              <a:rPr lang="en-US" smtClean="0"/>
              <a:t>Internet and SEO abilities to promote our potentials</a:t>
            </a:r>
            <a:endParaRPr lang="en-US" smtClean="0"/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TREATMENT OF CHRONIC </a:t>
            </a:r>
            <a:r>
              <a:rPr lang="en-US" sz="3600" smtClean="0"/>
              <a:t>PAIN</a:t>
            </a:r>
            <a:br>
              <a:rPr lang="en-US" sz="3600" smtClean="0"/>
            </a:br>
            <a:r>
              <a:rPr lang="en-US" sz="3600" smtClean="0"/>
              <a:t>EXPERT </a:t>
            </a:r>
            <a:r>
              <a:rPr lang="en-US" sz="3600" smtClean="0"/>
              <a:t>is a MUST (ambulance</a:t>
            </a:r>
            <a:r>
              <a:rPr lang="en-US" sz="3600" smtClean="0"/>
              <a:t>……….clinic)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1556792"/>
            <a:ext cx="4040188" cy="639762"/>
          </a:xfrm>
        </p:spPr>
        <p:txBody>
          <a:bodyPr/>
          <a:lstStyle/>
          <a:p>
            <a:r>
              <a:rPr lang="en-US" smtClean="0"/>
              <a:t>Treatment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40188" cy="3951288"/>
          </a:xfrm>
        </p:spPr>
        <p:txBody>
          <a:bodyPr/>
          <a:lstStyle/>
          <a:p>
            <a:r>
              <a:rPr lang="en-US" smtClean="0"/>
              <a:t>Contemporary medications</a:t>
            </a:r>
            <a:endParaRPr lang="sr-Latn-RS" dirty="0" smtClean="0"/>
          </a:p>
          <a:p>
            <a:r>
              <a:rPr lang="en-US" smtClean="0"/>
              <a:t>Physiotherapy</a:t>
            </a:r>
            <a:endParaRPr lang="sr-Latn-RS" dirty="0" smtClean="0"/>
          </a:p>
          <a:p>
            <a:r>
              <a:rPr lang="en-US" smtClean="0"/>
              <a:t>Acupuncture</a:t>
            </a:r>
            <a:endParaRPr lang="sr-Latn-RS" dirty="0" smtClean="0"/>
          </a:p>
          <a:p>
            <a:r>
              <a:rPr lang="en-US" smtClean="0"/>
              <a:t>Chiropraxis</a:t>
            </a:r>
            <a:endParaRPr lang="sr-Latn-RS" dirty="0" smtClean="0"/>
          </a:p>
          <a:p>
            <a:r>
              <a:rPr lang="en-US" smtClean="0"/>
              <a:t>Alternative therapy</a:t>
            </a:r>
            <a:endParaRPr lang="sr-Latn-RS" dirty="0" smtClean="0"/>
          </a:p>
          <a:p>
            <a:r>
              <a:rPr lang="en-US" smtClean="0"/>
              <a:t>Surgery</a:t>
            </a:r>
          </a:p>
          <a:p>
            <a:r>
              <a:rPr lang="en-US" smtClean="0"/>
              <a:t>Neuromodulation</a:t>
            </a:r>
            <a:endParaRPr lang="sr-Latn-RS" dirty="0" smtClean="0"/>
          </a:p>
          <a:p>
            <a:r>
              <a:rPr lang="en-US" b="1">
                <a:solidFill>
                  <a:srgbClr val="FF0000"/>
                </a:solidFill>
              </a:rPr>
              <a:t>Minimally invasive </a:t>
            </a:r>
            <a:r>
              <a:rPr lang="sr-Latn-RS" b="1">
                <a:solidFill>
                  <a:srgbClr val="FF0000"/>
                </a:solidFill>
              </a:rPr>
              <a:t>pain </a:t>
            </a: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sr-Latn-RS" b="1" smtClean="0">
                <a:solidFill>
                  <a:srgbClr val="FF0000"/>
                </a:solidFill>
              </a:rPr>
              <a:t> </a:t>
            </a:r>
            <a:r>
              <a:rPr lang="sr-Latn-RS" b="1">
                <a:solidFill>
                  <a:srgbClr val="FF0000"/>
                </a:solidFill>
              </a:rPr>
              <a:t>interventions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6169" y="1628800"/>
            <a:ext cx="4041775" cy="639762"/>
          </a:xfrm>
        </p:spPr>
        <p:txBody>
          <a:bodyPr/>
          <a:lstStyle/>
          <a:p>
            <a:r>
              <a:rPr lang="en-US" smtClean="0"/>
              <a:t>Diagnostic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502" y="2276872"/>
            <a:ext cx="4041775" cy="3951288"/>
          </a:xfrm>
        </p:spPr>
        <p:txBody>
          <a:bodyPr/>
          <a:lstStyle/>
          <a:p>
            <a:r>
              <a:rPr lang="en-US" smtClean="0"/>
              <a:t>X-ray</a:t>
            </a:r>
            <a:endParaRPr lang="sr-Latn-RS" dirty="0" smtClean="0"/>
          </a:p>
          <a:p>
            <a:r>
              <a:rPr lang="sr-Latn-RS" smtClean="0"/>
              <a:t>CT </a:t>
            </a:r>
            <a:endParaRPr lang="en-US" smtClean="0"/>
          </a:p>
          <a:p>
            <a:r>
              <a:rPr lang="sr-Latn-RS" smtClean="0"/>
              <a:t>EMG</a:t>
            </a:r>
            <a:endParaRPr lang="sr-Latn-RS" dirty="0" smtClean="0"/>
          </a:p>
          <a:p>
            <a:r>
              <a:rPr lang="en-US" smtClean="0"/>
              <a:t>MRI,…</a:t>
            </a:r>
            <a:endParaRPr lang="sr-Latn-RS" dirty="0"/>
          </a:p>
          <a:p>
            <a:endParaRPr lang="sr-Latn-RS" dirty="0"/>
          </a:p>
          <a:p>
            <a:endParaRPr lang="sr-Latn-RS" dirty="0" smtClean="0"/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Minimally invasive </a:t>
            </a:r>
            <a:r>
              <a:rPr lang="sr-Latn-RS" b="1" smtClean="0">
                <a:solidFill>
                  <a:srgbClr val="FF0000"/>
                </a:solidFill>
              </a:rPr>
              <a:t>pain </a:t>
            </a:r>
            <a:r>
              <a:rPr lang="en-US" b="1" smtClean="0">
                <a:solidFill>
                  <a:srgbClr val="FF0000"/>
                </a:solidFill>
              </a:rPr>
              <a:t>diagnostic</a:t>
            </a:r>
            <a:r>
              <a:rPr lang="sr-Latn-RS" b="1" smtClean="0">
                <a:solidFill>
                  <a:srgbClr val="FF0000"/>
                </a:solidFill>
              </a:rPr>
              <a:t> interventions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56612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920" y="594928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6400564" y="1088740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/>
              <a:t>ESSENTIAL FOR SUCCESSFUL TREATMENT OF </a:t>
            </a:r>
            <a:r>
              <a:rPr lang="en-US" sz="4400" smtClean="0"/>
              <a:t>THE PAIN </a:t>
            </a:r>
            <a:r>
              <a:rPr lang="en-US" sz="4400"/>
              <a:t>IS TO </a:t>
            </a:r>
            <a:r>
              <a:rPr lang="en-US" sz="4400" smtClean="0"/>
              <a:t>IDENTIFY:</a:t>
            </a:r>
            <a:endParaRPr lang="en-US" sz="4400"/>
          </a:p>
          <a:p>
            <a:pPr marL="742950" indent="-742950">
              <a:buFont typeface="+mj-lt"/>
              <a:buAutoNum type="arabicPeriod"/>
            </a:pPr>
            <a:r>
              <a:rPr lang="en-US" sz="4400" smtClean="0"/>
              <a:t>WHICH ANATOMICAL STRUCTURE IS A SOURCE OF THE </a:t>
            </a:r>
            <a:r>
              <a:rPr lang="en-US" sz="4400" smtClean="0"/>
              <a:t>PAIN </a:t>
            </a:r>
            <a:r>
              <a:rPr lang="en-US" sz="4400" b="1" smtClean="0">
                <a:solidFill>
                  <a:srgbClr val="FF0000"/>
                </a:solidFill>
              </a:rPr>
              <a:t>(PAIN ANATOMY)</a:t>
            </a:r>
            <a:endParaRPr lang="sr-Latn-RS" sz="44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smtClean="0"/>
              <a:t>WHAT KIND OF PATHOLOGIC PROCESS IS IN THAT STRUCTURE</a:t>
            </a:r>
            <a:r>
              <a:rPr lang="sr-Latn-RS" sz="4400" smtClean="0"/>
              <a:t>.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WHEN ANATOMICAL SOURCES AND PATHOLOGICAL PROCCESS ARE IDENTIFIED SUCCESS IN PAIN TREATMENT  (HEALING OR SIGNIFICANT REDUCE) IS IN </a:t>
            </a:r>
            <a:r>
              <a:rPr lang="sr-Latn-RS" smtClean="0"/>
              <a:t> </a:t>
            </a:r>
            <a:r>
              <a:rPr lang="sr-Latn-RS" sz="4000" b="1" dirty="0" smtClean="0">
                <a:solidFill>
                  <a:srgbClr val="FF0000"/>
                </a:solidFill>
              </a:rPr>
              <a:t>70-90</a:t>
            </a:r>
            <a:r>
              <a:rPr lang="sr-Latn-RS" sz="4000" b="1" smtClean="0">
                <a:solidFill>
                  <a:srgbClr val="FF0000"/>
                </a:solidFill>
              </a:rPr>
              <a:t>%</a:t>
            </a:r>
            <a:r>
              <a:rPr lang="sr-Latn-RS" smtClean="0"/>
              <a:t> </a:t>
            </a:r>
            <a:r>
              <a:rPr lang="en-US" smtClean="0"/>
              <a:t>OF THE </a:t>
            </a:r>
            <a:r>
              <a:rPr lang="en-US" smtClean="0"/>
              <a:t>PATIENTS* </a:t>
            </a: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*THESE </a:t>
            </a:r>
            <a:r>
              <a:rPr lang="en-US" smtClean="0"/>
              <a:t>PATIENTS </a:t>
            </a:r>
            <a:r>
              <a:rPr lang="en-US" smtClean="0"/>
              <a:t>HAVE </a:t>
            </a:r>
            <a:r>
              <a:rPr lang="en-US" smtClean="0"/>
              <a:t>BEEN SUFFERING </a:t>
            </a:r>
            <a:r>
              <a:rPr lang="en-US" smtClean="0"/>
              <a:t>FROM PAIN FOR A LONG TIME WITHOUT THERAPY EFFECT.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2265758" cy="3363958"/>
          </a:xfrm>
        </p:spPr>
      </p:pic>
      <p:sp>
        <p:nvSpPr>
          <p:cNvPr id="4" name="Rectangle 3"/>
          <p:cNvSpPr/>
          <p:nvPr/>
        </p:nvSpPr>
        <p:spPr>
          <a:xfrm>
            <a:off x="2279485" y="980727"/>
            <a:ext cx="4824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PAIN  ANATOMY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Every region of the body can have </a:t>
            </a:r>
            <a:r>
              <a:rPr lang="sr-Latn-RS" sz="2400" b="1" smtClean="0">
                <a:solidFill>
                  <a:srgbClr val="FF0000"/>
                </a:solidFill>
              </a:rPr>
              <a:t>10-20 </a:t>
            </a:r>
            <a:r>
              <a:rPr lang="en-US" sz="2400" b="1" smtClean="0">
                <a:solidFill>
                  <a:srgbClr val="FF0000"/>
                </a:solidFill>
              </a:rPr>
              <a:t>possible sourrces of pain such as:</a:t>
            </a:r>
            <a:endParaRPr lang="sr-Latn-RS" sz="2400" smtClean="0"/>
          </a:p>
          <a:p>
            <a:pPr algn="ctr"/>
            <a:endParaRPr lang="sr-Latn-RS" sz="24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Muscle</a:t>
            </a:r>
            <a:endParaRPr lang="sr-Latn-RS" sz="2800" smtClean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smtClean="0"/>
              <a:t>Nerv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smtClean="0"/>
              <a:t>Ligament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Joint</a:t>
            </a:r>
            <a:endParaRPr lang="sr-Latn-RS" sz="28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Tendon</a:t>
            </a:r>
            <a:endParaRPr lang="sr-Latn-RS" sz="28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Fascia</a:t>
            </a:r>
            <a:endParaRPr lang="sr-Latn-RS" sz="28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Bursa</a:t>
            </a:r>
            <a:endParaRPr lang="sr-Latn-RS" sz="2800" smtClean="0"/>
          </a:p>
          <a:p>
            <a:pPr marL="457200" indent="-457200">
              <a:buFont typeface="Arial" pitchFamily="34" charset="0"/>
              <a:buChar char="•"/>
            </a:pPr>
            <a:r>
              <a:rPr lang="sr-Latn-RS" sz="3200" smtClean="0"/>
              <a:t>...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03" y="4378205"/>
            <a:ext cx="1838325" cy="2495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57" y="4405898"/>
            <a:ext cx="2288021" cy="2150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386061"/>
            <a:ext cx="238125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" y="4438298"/>
            <a:ext cx="2094913" cy="2239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8443" y="1124744"/>
            <a:ext cx="4572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Latn-RS" sz="3200" smtClean="0"/>
          </a:p>
          <a:p>
            <a:r>
              <a:rPr lang="en-US" sz="3200" smtClean="0"/>
              <a:t>Pathologic </a:t>
            </a:r>
            <a:r>
              <a:rPr lang="en-US" sz="3200" smtClean="0"/>
              <a:t>proccess in or arround  these structures can be</a:t>
            </a:r>
            <a:r>
              <a:rPr lang="sr-Latn-RS" sz="320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smtClean="0"/>
              <a:t>Inflammation</a:t>
            </a:r>
            <a:endParaRPr lang="sr-Latn-RS" sz="36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600" smtClean="0"/>
              <a:t>Pressure</a:t>
            </a:r>
            <a:endParaRPr lang="sr-Latn-RS" sz="36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600" smtClean="0"/>
              <a:t>Strein</a:t>
            </a:r>
            <a:endParaRPr lang="sr-Latn-RS" sz="36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600" smtClean="0"/>
              <a:t>Overstrech</a:t>
            </a:r>
            <a:endParaRPr lang="sr-Latn-RS" sz="36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600" smtClean="0"/>
              <a:t>Spasm</a:t>
            </a:r>
            <a:endParaRPr lang="sr-Latn-RS" sz="3600" smtClean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3600" smtClean="0"/>
              <a:t>Neuropathy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3600" smtClean="0"/>
              <a:t>...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952328" cy="236186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1895475" cy="218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17674"/>
            <a:ext cx="2854494" cy="2431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5" y="1340768"/>
            <a:ext cx="6853494" cy="53285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45624" cy="1143000"/>
          </a:xfrm>
        </p:spPr>
        <p:txBody>
          <a:bodyPr/>
          <a:lstStyle/>
          <a:p>
            <a:pPr algn="l"/>
            <a:r>
              <a:rPr lang="en-US"/>
              <a:t>TREATMENT OF CHRONIC PAIN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8867"/>
            <a:ext cx="7202784" cy="55191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35" y="188640"/>
            <a:ext cx="1531565" cy="1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780</Words>
  <Application>Microsoft Office PowerPoint</Application>
  <PresentationFormat>On-screen Show (4:3)</PresentationFormat>
  <Paragraphs>158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TREATMENT OF CHRONIC PAIN</vt:lpstr>
      <vt:lpstr>TREATMENT OF CHRONIC PAIN</vt:lpstr>
      <vt:lpstr>TREATMENT OF CHRONIC PAIN EXPERT is a MUST (ambulance……….clinic)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 EXPERT (ambulance……….clinic)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  <vt:lpstr>TREATMENT OF CHRONIC PAIN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</dc:creator>
  <cp:lastModifiedBy>Zeljko</cp:lastModifiedBy>
  <cp:revision>258</cp:revision>
  <dcterms:created xsi:type="dcterms:W3CDTF">2016-08-30T15:50:08Z</dcterms:created>
  <dcterms:modified xsi:type="dcterms:W3CDTF">2017-05-11T09:28:18Z</dcterms:modified>
</cp:coreProperties>
</file>